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9" r:id="rId2"/>
    <p:sldId id="256" r:id="rId3"/>
    <p:sldId id="258" r:id="rId4"/>
    <p:sldId id="266" r:id="rId5"/>
    <p:sldId id="257" r:id="rId6"/>
    <p:sldId id="260" r:id="rId7"/>
    <p:sldId id="261" r:id="rId8"/>
    <p:sldId id="264" r:id="rId9"/>
    <p:sldId id="263"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864" y="-42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dirty="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5020DB14-AC3C-44EC-ADC1-DECF01DE224C}" type="datetimeFigureOut">
              <a:rPr lang="en-US" smtClean="0"/>
              <a:pPr/>
              <a:t>11/11/2013</a:t>
            </a:fld>
            <a:endParaRPr lang="en-US" dirty="0"/>
          </a:p>
        </p:txBody>
      </p:sp>
      <p:sp>
        <p:nvSpPr>
          <p:cNvPr id="17" name="Slide Number Placeholder 16"/>
          <p:cNvSpPr>
            <a:spLocks noGrp="1"/>
          </p:cNvSpPr>
          <p:nvPr>
            <p:ph type="sldNum" sz="quarter" idx="11"/>
          </p:nvPr>
        </p:nvSpPr>
        <p:spPr/>
        <p:txBody>
          <a:bodyPr/>
          <a:lstStyle/>
          <a:p>
            <a:fld id="{98983738-1435-4E71-8829-607D65C8E7E6}" type="slidenum">
              <a:rPr lang="en-US" smtClean="0"/>
              <a:pPr/>
              <a:t>‹#›</a:t>
            </a:fld>
            <a:endParaRPr lang="en-US" dirty="0"/>
          </a:p>
        </p:txBody>
      </p:sp>
      <p:sp>
        <p:nvSpPr>
          <p:cNvPr id="19" name="Footer Placeholder 1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5020DB14-AC3C-44EC-ADC1-DECF01DE224C}" type="datetimeFigureOut">
              <a:rPr lang="en-US" smtClean="0"/>
              <a:pPr/>
              <a:t>11/11/2013</a:t>
            </a:fld>
            <a:endParaRPr lang="en-US" dirty="0"/>
          </a:p>
        </p:txBody>
      </p:sp>
      <p:sp>
        <p:nvSpPr>
          <p:cNvPr id="12" name="Slide Number Placeholder 11"/>
          <p:cNvSpPr>
            <a:spLocks noGrp="1"/>
          </p:cNvSpPr>
          <p:nvPr>
            <p:ph type="sldNum" sz="quarter" idx="15"/>
          </p:nvPr>
        </p:nvSpPr>
        <p:spPr/>
        <p:txBody>
          <a:bodyPr/>
          <a:lstStyle/>
          <a:p>
            <a:fld id="{98983738-1435-4E71-8829-607D65C8E7E6}" type="slidenum">
              <a:rPr lang="en-US" smtClean="0"/>
              <a:pPr/>
              <a:t>‹#›</a:t>
            </a:fld>
            <a:endParaRPr lang="en-US" dirty="0"/>
          </a:p>
        </p:txBody>
      </p:sp>
      <p:sp>
        <p:nvSpPr>
          <p:cNvPr id="13" name="Footer Placeholder 12"/>
          <p:cNvSpPr>
            <a:spLocks noGrp="1"/>
          </p:cNvSpPr>
          <p:nvPr>
            <p:ph type="ftr" sz="quarter" idx="16"/>
          </p:nvPr>
        </p:nvSpPr>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dirty="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5020DB14-AC3C-44EC-ADC1-DECF01DE224C}" type="datetimeFigureOut">
              <a:rPr lang="en-US" smtClean="0"/>
              <a:pPr/>
              <a:t>11/11/2013</a:t>
            </a:fld>
            <a:endParaRPr lang="en-US" dirty="0"/>
          </a:p>
        </p:txBody>
      </p:sp>
      <p:sp>
        <p:nvSpPr>
          <p:cNvPr id="14" name="Slide Number Placeholder 13"/>
          <p:cNvSpPr>
            <a:spLocks noGrp="1"/>
          </p:cNvSpPr>
          <p:nvPr>
            <p:ph type="sldNum" sz="quarter" idx="11"/>
          </p:nvPr>
        </p:nvSpPr>
        <p:spPr/>
        <p:txBody>
          <a:bodyPr/>
          <a:lstStyle/>
          <a:p>
            <a:fld id="{98983738-1435-4E71-8829-607D65C8E7E6}" type="slidenum">
              <a:rPr lang="en-US" smtClean="0"/>
              <a:pPr/>
              <a:t>‹#›</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5020DB14-AC3C-44EC-ADC1-DECF01DE224C}" type="datetimeFigureOut">
              <a:rPr lang="en-US" smtClean="0"/>
              <a:pPr/>
              <a:t>11/11/2013</a:t>
            </a:fld>
            <a:endParaRPr lang="en-US" dirty="0"/>
          </a:p>
        </p:txBody>
      </p:sp>
      <p:sp>
        <p:nvSpPr>
          <p:cNvPr id="12" name="Slide Number Placeholder 11"/>
          <p:cNvSpPr>
            <a:spLocks noGrp="1"/>
          </p:cNvSpPr>
          <p:nvPr>
            <p:ph type="sldNum" sz="quarter" idx="16"/>
          </p:nvPr>
        </p:nvSpPr>
        <p:spPr/>
        <p:txBody>
          <a:bodyPr/>
          <a:lstStyle/>
          <a:p>
            <a:fld id="{98983738-1435-4E71-8829-607D65C8E7E6}" type="slidenum">
              <a:rPr lang="en-US" smtClean="0"/>
              <a:pPr/>
              <a:t>‹#›</a:t>
            </a:fld>
            <a:endParaRPr lang="en-US" dirty="0"/>
          </a:p>
        </p:txBody>
      </p:sp>
      <p:sp>
        <p:nvSpPr>
          <p:cNvPr id="13" name="Footer Placeholder 12"/>
          <p:cNvSpPr>
            <a:spLocks noGrp="1"/>
          </p:cNvSpPr>
          <p:nvPr>
            <p:ph type="ftr" sz="quarter" idx="17"/>
          </p:nvPr>
        </p:nvSpPr>
        <p:spPr/>
        <p:txBody>
          <a:bodyPr/>
          <a:lstStyle/>
          <a:p>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5020DB14-AC3C-44EC-ADC1-DECF01DE224C}" type="datetimeFigureOut">
              <a:rPr lang="en-US" smtClean="0"/>
              <a:pPr/>
              <a:t>11/11/2013</a:t>
            </a:fld>
            <a:endParaRPr lang="en-US" dirty="0"/>
          </a:p>
        </p:txBody>
      </p:sp>
      <p:sp>
        <p:nvSpPr>
          <p:cNvPr id="12" name="Slide Number Placeholder 11"/>
          <p:cNvSpPr>
            <a:spLocks noGrp="1"/>
          </p:cNvSpPr>
          <p:nvPr>
            <p:ph type="sldNum" sz="quarter" idx="17"/>
          </p:nvPr>
        </p:nvSpPr>
        <p:spPr/>
        <p:txBody>
          <a:bodyPr/>
          <a:lstStyle/>
          <a:p>
            <a:fld id="{98983738-1435-4E71-8829-607D65C8E7E6}" type="slidenum">
              <a:rPr lang="en-US" smtClean="0"/>
              <a:pPr/>
              <a:t>‹#›</a:t>
            </a:fld>
            <a:endParaRPr lang="en-US" dirty="0"/>
          </a:p>
        </p:txBody>
      </p:sp>
      <p:sp>
        <p:nvSpPr>
          <p:cNvPr id="13" name="Footer Placeholder 12"/>
          <p:cNvSpPr>
            <a:spLocks noGrp="1"/>
          </p:cNvSpPr>
          <p:nvPr>
            <p:ph type="ftr" sz="quarter" idx="18"/>
          </p:nvPr>
        </p:nvSpPr>
        <p:spPr/>
        <p:txBody>
          <a:bodyPr/>
          <a:lstStyle/>
          <a:p>
            <a:endParaRPr lang="en-US" dirty="0"/>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5020DB14-AC3C-44EC-ADC1-DECF01DE224C}" type="datetimeFigureOut">
              <a:rPr lang="en-US" smtClean="0"/>
              <a:pPr/>
              <a:t>11/11/2013</a:t>
            </a:fld>
            <a:endParaRPr lang="en-US" dirty="0"/>
          </a:p>
        </p:txBody>
      </p:sp>
      <p:sp>
        <p:nvSpPr>
          <p:cNvPr id="16" name="Slide Number Placeholder 15"/>
          <p:cNvSpPr>
            <a:spLocks noGrp="1"/>
          </p:cNvSpPr>
          <p:nvPr>
            <p:ph type="sldNum" sz="quarter" idx="11"/>
          </p:nvPr>
        </p:nvSpPr>
        <p:spPr/>
        <p:txBody>
          <a:bodyPr/>
          <a:lstStyle/>
          <a:p>
            <a:fld id="{98983738-1435-4E71-8829-607D65C8E7E6}"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5020DB14-AC3C-44EC-ADC1-DECF01DE224C}" type="datetimeFigureOut">
              <a:rPr lang="en-US" smtClean="0"/>
              <a:pPr/>
              <a:t>11/11/2013</a:t>
            </a:fld>
            <a:endParaRPr lang="en-US" dirty="0"/>
          </a:p>
        </p:txBody>
      </p:sp>
      <p:sp>
        <p:nvSpPr>
          <p:cNvPr id="8" name="Slide Number Placeholder 7"/>
          <p:cNvSpPr>
            <a:spLocks noGrp="1"/>
          </p:cNvSpPr>
          <p:nvPr>
            <p:ph type="sldNum" sz="quarter" idx="11"/>
          </p:nvPr>
        </p:nvSpPr>
        <p:spPr/>
        <p:txBody>
          <a:bodyPr/>
          <a:lstStyle/>
          <a:p>
            <a:fld id="{98983738-1435-4E71-8829-607D65C8E7E6}"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5020DB14-AC3C-44EC-ADC1-DECF01DE224C}" type="datetimeFigureOut">
              <a:rPr lang="en-US" smtClean="0"/>
              <a:pPr/>
              <a:t>11/11/2013</a:t>
            </a:fld>
            <a:endParaRPr lang="en-US" dirty="0"/>
          </a:p>
        </p:txBody>
      </p:sp>
      <p:sp>
        <p:nvSpPr>
          <p:cNvPr id="19" name="Slide Number Placeholder 18"/>
          <p:cNvSpPr>
            <a:spLocks noGrp="1"/>
          </p:cNvSpPr>
          <p:nvPr>
            <p:ph type="sldNum" sz="quarter" idx="16"/>
          </p:nvPr>
        </p:nvSpPr>
        <p:spPr/>
        <p:txBody>
          <a:bodyPr/>
          <a:lstStyle/>
          <a:p>
            <a:fld id="{98983738-1435-4E71-8829-607D65C8E7E6}" type="slidenum">
              <a:rPr lang="en-US" smtClean="0"/>
              <a:pPr/>
              <a:t>‹#›</a:t>
            </a:fld>
            <a:endParaRPr lang="en-US" dirty="0"/>
          </a:p>
        </p:txBody>
      </p:sp>
      <p:sp>
        <p:nvSpPr>
          <p:cNvPr id="23" name="Footer Placeholder 22"/>
          <p:cNvSpPr>
            <a:spLocks noGrp="1"/>
          </p:cNvSpPr>
          <p:nvPr>
            <p:ph type="ftr" sz="quarter" idx="17"/>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5020DB14-AC3C-44EC-ADC1-DECF01DE224C}" type="datetimeFigureOut">
              <a:rPr lang="en-US" smtClean="0"/>
              <a:pPr/>
              <a:t>11/11/2013</a:t>
            </a:fld>
            <a:endParaRPr lang="en-US" dirty="0"/>
          </a:p>
        </p:txBody>
      </p:sp>
      <p:sp>
        <p:nvSpPr>
          <p:cNvPr id="14" name="Slide Number Placeholder 13"/>
          <p:cNvSpPr>
            <a:spLocks noGrp="1"/>
          </p:cNvSpPr>
          <p:nvPr>
            <p:ph type="sldNum" sz="quarter" idx="15"/>
          </p:nvPr>
        </p:nvSpPr>
        <p:spPr>
          <a:xfrm>
            <a:off x="4038600" y="6172200"/>
            <a:ext cx="1066800" cy="304800"/>
          </a:xfrm>
        </p:spPr>
        <p:txBody>
          <a:bodyPr/>
          <a:lstStyle/>
          <a:p>
            <a:fld id="{98983738-1435-4E71-8829-607D65C8E7E6}" type="slidenum">
              <a:rPr lang="en-US" smtClean="0"/>
              <a:pPr/>
              <a:t>‹#›</a:t>
            </a:fld>
            <a:endParaRPr lang="en-US" dirty="0"/>
          </a:p>
        </p:txBody>
      </p:sp>
      <p:sp>
        <p:nvSpPr>
          <p:cNvPr id="15" name="Footer Placeholder 14"/>
          <p:cNvSpPr>
            <a:spLocks noGrp="1"/>
          </p:cNvSpPr>
          <p:nvPr>
            <p:ph type="ftr" sz="quarter" idx="16"/>
          </p:nvPr>
        </p:nvSpPr>
        <p:spPr>
          <a:xfrm>
            <a:off x="1447800" y="6486525"/>
            <a:ext cx="6248400" cy="29210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20DB14-AC3C-44EC-ADC1-DECF01DE224C}" type="datetimeFigureOut">
              <a:rPr lang="en-US" smtClean="0"/>
              <a:pPr/>
              <a:t>11/11/2013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983738-1435-4E71-8829-607D65C8E7E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20DB14-AC3C-44EC-ADC1-DECF01DE224C}" type="datetimeFigureOut">
              <a:rPr lang="en-US" smtClean="0"/>
              <a:pPr/>
              <a:t>11/11/2013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983738-1435-4E71-8829-607D65C8E7E6}" type="slidenum">
              <a:rPr lang="en-US" smtClean="0"/>
              <a:pPr/>
              <a:t>‹#›</a:t>
            </a:fld>
            <a:endParaRPr lang="en-US" dirty="0"/>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5020DB14-AC3C-44EC-ADC1-DECF01DE224C}" type="datetimeFigureOut">
              <a:rPr lang="en-US" smtClean="0"/>
              <a:pPr/>
              <a:t>11/11/2013</a:t>
            </a:fld>
            <a:endParaRPr lang="en-US" dirty="0"/>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98983738-1435-4E71-8829-607D65C8E7E6}" type="slidenum">
              <a:rPr lang="en-US" smtClean="0"/>
              <a:pPr/>
              <a:t>‹#›</a:t>
            </a:fld>
            <a:endParaRPr lang="en-US" dirty="0"/>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audio" Target="../media/audio11.wav"/><Relationship Id="rId5" Type="http://schemas.openxmlformats.org/officeDocument/2006/relationships/image" Target="../media/image7.wmf"/><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audio" Target="../media/audio21.wav"/></Relationships>
</file>

<file path=ppt/slides/_rels/slide7.xml.rels><?xml version="1.0" encoding="UTF-8" standalone="yes"?>
<Relationships xmlns="http://schemas.openxmlformats.org/package/2006/relationships"><Relationship Id="rId2" Type="http://schemas.openxmlformats.org/officeDocument/2006/relationships/hyperlink" Target="http://youtu.be/7LlqMgc11LM"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29052" y="2057400"/>
            <a:ext cx="4085897" cy="2016667"/>
          </a:xfrm>
        </p:spPr>
        <p:txBody>
          <a:bodyPr/>
          <a:lstStyle/>
          <a:p>
            <a:r>
              <a:rPr lang="en-US" dirty="0" smtClean="0"/>
              <a:t>Marketing/advertising firm</a:t>
            </a:r>
            <a:endParaRPr lang="en-US" dirty="0"/>
          </a:p>
        </p:txBody>
      </p:sp>
      <p:sp>
        <p:nvSpPr>
          <p:cNvPr id="4" name="Subtitle 3"/>
          <p:cNvSpPr>
            <a:spLocks noGrp="1"/>
          </p:cNvSpPr>
          <p:nvPr>
            <p:ph type="subTitle" idx="1"/>
          </p:nvPr>
        </p:nvSpPr>
        <p:spPr/>
        <p:txBody>
          <a:bodyPr/>
          <a:lstStyle/>
          <a:p>
            <a:endParaRPr lang="en-US" dirty="0" smtClean="0"/>
          </a:p>
          <a:p>
            <a:endParaRPr lang="en-US" dirty="0"/>
          </a:p>
        </p:txBody>
      </p:sp>
      <p:pic>
        <p:nvPicPr>
          <p:cNvPr id="4098" name="Picture 2" descr="C:\Users\Mrs. Y. Olmos\AppData\Local\Microsoft\Windows\Temporary Internet Files\Content.IE5\3UZR1QIR\MM900336379[1].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67200" y="4953000"/>
            <a:ext cx="609600" cy="60960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21461341"/>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65400" y="2362200"/>
            <a:ext cx="4013200" cy="2743200"/>
          </a:xfrm>
        </p:spPr>
        <p:txBody>
          <a:bodyPr/>
          <a:lstStyle/>
          <a:p>
            <a:r>
              <a:rPr lang="en-US" b="1" dirty="0" smtClean="0"/>
              <a:t>STUDENT:  ___________________</a:t>
            </a:r>
          </a:p>
          <a:p>
            <a:r>
              <a:rPr lang="en-US" b="1" dirty="0" smtClean="0"/>
              <a:t>BUS 347 Legal Environment of Business</a:t>
            </a:r>
          </a:p>
          <a:p>
            <a:r>
              <a:rPr lang="en-US" b="1" dirty="0" smtClean="0"/>
              <a:t>CASE PRESENTATION</a:t>
            </a:r>
          </a:p>
        </p:txBody>
      </p:sp>
      <p:sp>
        <p:nvSpPr>
          <p:cNvPr id="2" name="Title 1"/>
          <p:cNvSpPr>
            <a:spLocks noGrp="1"/>
          </p:cNvSpPr>
          <p:nvPr>
            <p:ph type="title"/>
          </p:nvPr>
        </p:nvSpPr>
        <p:spPr>
          <a:xfrm>
            <a:off x="2514600" y="1447800"/>
            <a:ext cx="4013200" cy="599440"/>
          </a:xfrm>
        </p:spPr>
        <p:txBody>
          <a:bodyPr/>
          <a:lstStyle/>
          <a:p>
            <a:r>
              <a:rPr lang="en-US" dirty="0" smtClean="0"/>
              <a:t>~No Pity for This Fool~</a:t>
            </a:r>
            <a:endParaRPr lang="en-US" dirty="0"/>
          </a:p>
        </p:txBody>
      </p:sp>
    </p:spTree>
    <p:extLst>
      <p:ext uri="{BB962C8B-B14F-4D97-AF65-F5344CB8AC3E}">
        <p14:creationId xmlns:p14="http://schemas.microsoft.com/office/powerpoint/2010/main" xmlns="" val="2039760056"/>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981200"/>
            <a:ext cx="8229600" cy="4075176"/>
          </a:xfrm>
        </p:spPr>
        <p:txBody>
          <a:bodyPr>
            <a:normAutofit/>
          </a:bodyPr>
          <a:lstStyle/>
          <a:p>
            <a:pPr marL="342900" indent="-342900" algn="l">
              <a:buFont typeface="Wingdings" pitchFamily="2" charset="2"/>
              <a:buChar char="v"/>
            </a:pPr>
            <a:r>
              <a:rPr lang="en-US" dirty="0" smtClean="0"/>
              <a:t>Copyright Infringement?</a:t>
            </a:r>
          </a:p>
          <a:p>
            <a:pPr algn="l"/>
            <a:r>
              <a:rPr lang="en-US" dirty="0"/>
              <a:t>	</a:t>
            </a:r>
            <a:r>
              <a:rPr lang="en-US" dirty="0" smtClean="0"/>
              <a:t>- </a:t>
            </a:r>
            <a:r>
              <a:rPr lang="en-US" dirty="0"/>
              <a:t>As a general matter, copyright infringement occurs when a copyrighted work is reproduced, distributed, performed, publicly displayed, or made into a derivative work without the permission of the </a:t>
            </a:r>
            <a:r>
              <a:rPr lang="en-US" dirty="0">
                <a:solidFill>
                  <a:srgbClr val="FF0000"/>
                </a:solidFill>
              </a:rPr>
              <a:t>copyright owner</a:t>
            </a:r>
            <a:r>
              <a:rPr lang="en-US" dirty="0"/>
              <a:t>.</a:t>
            </a:r>
          </a:p>
          <a:p>
            <a:pPr algn="l"/>
            <a:endParaRPr lang="en-US" dirty="0" smtClean="0"/>
          </a:p>
          <a:p>
            <a:pPr marL="342900" indent="-342900" algn="l">
              <a:buFont typeface="Wingdings" pitchFamily="2" charset="2"/>
              <a:buChar char="v"/>
            </a:pPr>
            <a:r>
              <a:rPr lang="en-US" dirty="0" smtClean="0"/>
              <a:t>Putting Someone in False </a:t>
            </a:r>
            <a:r>
              <a:rPr lang="en-US" dirty="0"/>
              <a:t>L</a:t>
            </a:r>
            <a:r>
              <a:rPr lang="en-US" dirty="0" smtClean="0"/>
              <a:t>ight?</a:t>
            </a:r>
          </a:p>
          <a:p>
            <a:pPr algn="l"/>
            <a:r>
              <a:rPr lang="en-US" dirty="0"/>
              <a:t>	</a:t>
            </a:r>
            <a:r>
              <a:rPr lang="en-US" dirty="0" smtClean="0"/>
              <a:t>-False light </a:t>
            </a:r>
            <a:r>
              <a:rPr lang="en-US" dirty="0"/>
              <a:t>laws are "intended primarily to protect the </a:t>
            </a:r>
            <a:r>
              <a:rPr lang="en-US" dirty="0" smtClean="0"/>
              <a:t>plaintiffs mental </a:t>
            </a:r>
            <a:r>
              <a:rPr lang="en-US" dirty="0"/>
              <a:t>or </a:t>
            </a:r>
            <a:r>
              <a:rPr lang="en-US" dirty="0" smtClean="0"/>
              <a:t>emotional well-being." </a:t>
            </a:r>
            <a:r>
              <a:rPr lang="en-US" dirty="0"/>
              <a:t>If a </a:t>
            </a:r>
            <a:r>
              <a:rPr lang="en-US" dirty="0" smtClean="0"/>
              <a:t>publication </a:t>
            </a:r>
            <a:r>
              <a:rPr lang="en-US" dirty="0"/>
              <a:t>of </a:t>
            </a:r>
            <a:r>
              <a:rPr lang="en-US" dirty="0" smtClean="0"/>
              <a:t>information </a:t>
            </a:r>
            <a:r>
              <a:rPr lang="en-US" dirty="0"/>
              <a:t>is false, then a tort of defamation might have occurred. If that communication is not technically false but is still misleading, then a tort of false light might have occurred</a:t>
            </a:r>
            <a:r>
              <a:rPr lang="en-US" dirty="0" smtClean="0"/>
              <a:t>.</a:t>
            </a:r>
            <a:endParaRPr lang="en-US" dirty="0"/>
          </a:p>
          <a:p>
            <a:pPr algn="l"/>
            <a:endParaRPr lang="en-US" dirty="0" smtClean="0"/>
          </a:p>
          <a:p>
            <a:pPr marL="342900" indent="-342900" algn="l">
              <a:buFont typeface="Wingdings" pitchFamily="2" charset="2"/>
              <a:buChar char="v"/>
            </a:pPr>
            <a:endParaRPr lang="en-US" dirty="0"/>
          </a:p>
        </p:txBody>
      </p:sp>
      <p:sp>
        <p:nvSpPr>
          <p:cNvPr id="2" name="Title 1"/>
          <p:cNvSpPr>
            <a:spLocks noGrp="1"/>
          </p:cNvSpPr>
          <p:nvPr>
            <p:ph type="title"/>
          </p:nvPr>
        </p:nvSpPr>
        <p:spPr/>
        <p:txBody>
          <a:bodyPr/>
          <a:lstStyle/>
          <a:p>
            <a:r>
              <a:rPr lang="en-US" dirty="0" smtClean="0"/>
              <a:t>Ask Yourself</a:t>
            </a:r>
            <a:endParaRPr lang="en-US" dirty="0"/>
          </a:p>
        </p:txBody>
      </p:sp>
      <p:pic>
        <p:nvPicPr>
          <p:cNvPr id="3075" name="Picture 3" descr="C:\Users\Mrs. Y. Olmos\AppData\Local\Microsoft\Windows\Temporary Internet Files\Content.IE5\3UZR1QIR\MC900237269[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67599" y="5334000"/>
            <a:ext cx="1601627" cy="14723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10788270"/>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circle(in)">
                                      <p:cBhvr>
                                        <p:cTn id="7" dur="2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itchFamily="2" charset="2"/>
              <a:buChar char="v"/>
            </a:pPr>
            <a:r>
              <a:rPr lang="en-US" dirty="0" smtClean="0"/>
              <a:t>Is </a:t>
            </a:r>
            <a:r>
              <a:rPr lang="en-US" dirty="0"/>
              <a:t>S</a:t>
            </a:r>
            <a:r>
              <a:rPr lang="en-US" dirty="0" smtClean="0"/>
              <a:t>omeone’s </a:t>
            </a:r>
            <a:r>
              <a:rPr lang="en-US" dirty="0"/>
              <a:t>I</a:t>
            </a:r>
            <a:r>
              <a:rPr lang="en-US" dirty="0" smtClean="0"/>
              <a:t>mage </a:t>
            </a:r>
            <a:r>
              <a:rPr lang="en-US" dirty="0"/>
              <a:t>B</a:t>
            </a:r>
            <a:r>
              <a:rPr lang="en-US" dirty="0" smtClean="0"/>
              <a:t>eing </a:t>
            </a:r>
            <a:r>
              <a:rPr lang="en-US" dirty="0"/>
              <a:t>U</a:t>
            </a:r>
            <a:r>
              <a:rPr lang="en-US" dirty="0" smtClean="0"/>
              <a:t>sed for </a:t>
            </a:r>
            <a:r>
              <a:rPr lang="en-US" dirty="0"/>
              <a:t>C</a:t>
            </a:r>
            <a:r>
              <a:rPr lang="en-US" dirty="0" smtClean="0"/>
              <a:t>ommercial </a:t>
            </a:r>
            <a:r>
              <a:rPr lang="en-US" dirty="0"/>
              <a:t>B</a:t>
            </a:r>
            <a:r>
              <a:rPr lang="en-US" dirty="0" smtClean="0"/>
              <a:t>enefit?</a:t>
            </a:r>
          </a:p>
          <a:p>
            <a:pPr algn="l"/>
            <a:r>
              <a:rPr lang="en-US" dirty="0"/>
              <a:t>	</a:t>
            </a:r>
            <a:r>
              <a:rPr lang="en-US" dirty="0" smtClean="0"/>
              <a:t>-</a:t>
            </a:r>
            <a:r>
              <a:rPr lang="en-US" dirty="0"/>
              <a:t>Although the right of publicity is frequently associated with </a:t>
            </a:r>
            <a:r>
              <a:rPr lang="en-US" dirty="0" smtClean="0"/>
              <a:t>	celebrities</a:t>
            </a:r>
            <a:r>
              <a:rPr lang="en-US" dirty="0"/>
              <a:t>, every person, regardless of how famous, has a right to </a:t>
            </a:r>
            <a:r>
              <a:rPr lang="en-US" dirty="0" smtClean="0"/>
              <a:t>	prevent </a:t>
            </a:r>
            <a:r>
              <a:rPr lang="en-US" dirty="0"/>
              <a:t>unauthorized use of their name or image for commercial </a:t>
            </a:r>
            <a:r>
              <a:rPr lang="en-US" dirty="0" smtClean="0"/>
              <a:t>	purposes</a:t>
            </a:r>
            <a:r>
              <a:rPr lang="en-US" dirty="0"/>
              <a:t>. However, as a matter of practice, right of publicity suits </a:t>
            </a:r>
            <a:r>
              <a:rPr lang="en-US" dirty="0" smtClean="0"/>
              <a:t>	are </a:t>
            </a:r>
            <a:r>
              <a:rPr lang="en-US" dirty="0"/>
              <a:t>typically brought by celebrities, who are in a better position than </a:t>
            </a:r>
            <a:r>
              <a:rPr lang="en-US" dirty="0" smtClean="0"/>
              <a:t>	ordinary </a:t>
            </a:r>
            <a:r>
              <a:rPr lang="en-US" dirty="0"/>
              <a:t>individuals to demonstrate that their identity has </a:t>
            </a:r>
            <a:r>
              <a:rPr lang="en-US" dirty="0" smtClean="0"/>
              <a:t>	commercial value.</a:t>
            </a:r>
            <a:endParaRPr lang="en-US" dirty="0"/>
          </a:p>
        </p:txBody>
      </p:sp>
      <p:sp>
        <p:nvSpPr>
          <p:cNvPr id="3" name="Title 2"/>
          <p:cNvSpPr>
            <a:spLocks noGrp="1"/>
          </p:cNvSpPr>
          <p:nvPr>
            <p:ph type="title"/>
          </p:nvPr>
        </p:nvSpPr>
        <p:spPr/>
        <p:txBody>
          <a:bodyPr/>
          <a:lstStyle/>
          <a:p>
            <a:r>
              <a:rPr lang="en-US" dirty="0" smtClean="0"/>
              <a:t>Ask yourself</a:t>
            </a:r>
            <a:endParaRPr lang="en-US" dirty="0"/>
          </a:p>
        </p:txBody>
      </p:sp>
      <p:pic>
        <p:nvPicPr>
          <p:cNvPr id="2051" name="Picture 3" descr="C:\Users\Mrs. Y. Olmos\AppData\Local\Microsoft\Windows\Temporary Internet Files\Content.IE5\3UZR1QIR\MC900292576[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781800" y="5257800"/>
            <a:ext cx="1722730" cy="8366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430335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diamond(in)">
                                      <p:cBhvr>
                                        <p:cTn id="7"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dirty="0" smtClean="0"/>
              <a:t>The case</a:t>
            </a:r>
            <a:endParaRPr lang="en-US" dirty="0"/>
          </a:p>
        </p:txBody>
      </p:sp>
      <p:pic>
        <p:nvPicPr>
          <p:cNvPr id="4" name="Content Placeholder 3"/>
          <p:cNvPicPr>
            <a:picLocks noGrp="1" noChangeAspect="1"/>
          </p:cNvPicPr>
          <p:nvPr>
            <p:ph idx="4294967295"/>
          </p:nvPr>
        </p:nvPicPr>
        <p:blipFill>
          <a:blip r:embed="rId3" cstate="print">
            <a:extLst>
              <a:ext uri="{28A0092B-C50C-407E-A947-70E740481C1C}">
                <a14:useLocalDpi xmlns:a14="http://schemas.microsoft.com/office/drawing/2010/main" xmlns="" val="0"/>
              </a:ext>
            </a:extLst>
          </a:blip>
          <a:stretch>
            <a:fillRect/>
          </a:stretch>
        </p:blipFill>
        <p:spPr>
          <a:xfrm>
            <a:off x="685800" y="2485804"/>
            <a:ext cx="2543175" cy="18002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486400" y="2514599"/>
            <a:ext cx="2580953" cy="177142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 name="TextBox 10"/>
          <p:cNvSpPr txBox="1"/>
          <p:nvPr/>
        </p:nvSpPr>
        <p:spPr>
          <a:xfrm>
            <a:off x="3934690" y="3200400"/>
            <a:ext cx="807337" cy="707886"/>
          </a:xfrm>
          <a:prstGeom prst="rect">
            <a:avLst/>
          </a:prstGeom>
          <a:noFill/>
        </p:spPr>
        <p:txBody>
          <a:bodyPr wrap="none" rtlCol="0">
            <a:spAutoFit/>
          </a:bodyPr>
          <a:lstStyle/>
          <a:p>
            <a:r>
              <a:rPr lang="en-US" sz="4000" b="1" dirty="0" smtClean="0">
                <a:solidFill>
                  <a:srgbClr val="FF0000"/>
                </a:solidFill>
              </a:rPr>
              <a:t>VS</a:t>
            </a:r>
            <a:r>
              <a:rPr lang="en-US" dirty="0" smtClean="0"/>
              <a:t>.</a:t>
            </a:r>
            <a:endParaRPr lang="en-US" dirty="0"/>
          </a:p>
        </p:txBody>
      </p:sp>
      <p:pic>
        <p:nvPicPr>
          <p:cNvPr id="2050" name="Picture 2" descr="C:\Users\Mrs. Y. Olmos\AppData\Local\Microsoft\Windows\Temporary Internet Files\Content.IE5\ESU3IUOV\MC900280542[1].wm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182532" y="4876800"/>
            <a:ext cx="2311651" cy="151645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34166596"/>
      </p:ext>
    </p:extLst>
  </p:cSld>
  <p:clrMapOvr>
    <a:masterClrMapping/>
  </p:clrMapOvr>
  <mc:AlternateContent xmlns:mc="http://schemas.openxmlformats.org/markup-compatibility/2006">
    <mc:Choice xmlns:p14="http://schemas.microsoft.com/office/powerpoint/2010/main" xmlns="" Requires="p14">
      <p:transition spd="slow" p14:dur="4000">
        <p14:vortex dir="r"/>
        <p:sndAc>
          <p:stSnd>
            <p:snd r:embed="rId6" name="MS900074799[1].wav"/>
          </p:stSnd>
        </p:sndAc>
      </p:transition>
    </mc:Choice>
    <mc:Fallback>
      <p:transition spd="slow">
        <p:fade/>
        <p:sndAc>
          <p:stSnd>
            <p:snd r:embed="rId2" name="MS900074799[1].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32" presetClass="emph" presetSubtype="0" fill="hold" nodeType="clickEffect">
                                  <p:stCondLst>
                                    <p:cond delay="0"/>
                                  </p:stCondLst>
                                  <p:childTnLst>
                                    <p:animRot by="120000">
                                      <p:cBhvr>
                                        <p:cTn id="42" dur="100" fill="hold">
                                          <p:stCondLst>
                                            <p:cond delay="0"/>
                                          </p:stCondLst>
                                        </p:cTn>
                                        <p:tgtEl>
                                          <p:spTgt spid="2050"/>
                                        </p:tgtEl>
                                        <p:attrNameLst>
                                          <p:attrName>r</p:attrName>
                                        </p:attrNameLst>
                                      </p:cBhvr>
                                    </p:animRot>
                                    <p:animRot by="-240000">
                                      <p:cBhvr>
                                        <p:cTn id="43" dur="200" fill="hold">
                                          <p:stCondLst>
                                            <p:cond delay="200"/>
                                          </p:stCondLst>
                                        </p:cTn>
                                        <p:tgtEl>
                                          <p:spTgt spid="2050"/>
                                        </p:tgtEl>
                                        <p:attrNameLst>
                                          <p:attrName>r</p:attrName>
                                        </p:attrNameLst>
                                      </p:cBhvr>
                                    </p:animRot>
                                    <p:animRot by="240000">
                                      <p:cBhvr>
                                        <p:cTn id="44" dur="200" fill="hold">
                                          <p:stCondLst>
                                            <p:cond delay="400"/>
                                          </p:stCondLst>
                                        </p:cTn>
                                        <p:tgtEl>
                                          <p:spTgt spid="2050"/>
                                        </p:tgtEl>
                                        <p:attrNameLst>
                                          <p:attrName>r</p:attrName>
                                        </p:attrNameLst>
                                      </p:cBhvr>
                                    </p:animRot>
                                    <p:animRot by="-240000">
                                      <p:cBhvr>
                                        <p:cTn id="45" dur="200" fill="hold">
                                          <p:stCondLst>
                                            <p:cond delay="600"/>
                                          </p:stCondLst>
                                        </p:cTn>
                                        <p:tgtEl>
                                          <p:spTgt spid="2050"/>
                                        </p:tgtEl>
                                        <p:attrNameLst>
                                          <p:attrName>r</p:attrName>
                                        </p:attrNameLst>
                                      </p:cBhvr>
                                    </p:animRot>
                                    <p:animRot by="120000">
                                      <p:cBhvr>
                                        <p:cTn id="46" dur="200" fill="hold">
                                          <p:stCondLst>
                                            <p:cond delay="800"/>
                                          </p:stCondLst>
                                        </p:cTn>
                                        <p:tgtEl>
                                          <p:spTgt spid="20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3"/>
          </p:nvPr>
        </p:nvSpPr>
        <p:spPr>
          <a:xfrm>
            <a:off x="397823" y="2217008"/>
            <a:ext cx="8229600" cy="4075176"/>
          </a:xfrm>
        </p:spPr>
        <p:txBody>
          <a:bodyPr/>
          <a:lstStyle/>
          <a:p>
            <a:pPr marL="342900" indent="-342900" algn="l">
              <a:buFont typeface="Wingdings" pitchFamily="2" charset="2"/>
              <a:buChar char="v"/>
            </a:pPr>
            <a:r>
              <a:rPr lang="en-US" dirty="0" smtClean="0"/>
              <a:t>The lawsuit accuses Best Buy of allegedly altering a “noble and serious” boxing sequence from Rocky III, by digitally removing Sylvester Stallone and making it appear as if Mr. T was boxing  a “middle aged, balding, out-of-shape” Best Buy Salesman.</a:t>
            </a:r>
          </a:p>
          <a:p>
            <a:pPr algn="l"/>
            <a:endParaRPr lang="en-US" dirty="0" smtClean="0"/>
          </a:p>
          <a:p>
            <a:pPr marL="342900" indent="-342900" algn="l">
              <a:buFont typeface="Wingdings" pitchFamily="2" charset="2"/>
              <a:buChar char="v"/>
            </a:pPr>
            <a:r>
              <a:rPr lang="en-US" dirty="0"/>
              <a:t>“At no time did Mr. T consent to Best Buy’s use of his likeness, </a:t>
            </a:r>
            <a:r>
              <a:rPr lang="en-US" dirty="0" smtClean="0"/>
              <a:t>photograph </a:t>
            </a:r>
            <a:r>
              <a:rPr lang="en-US" dirty="0"/>
              <a:t>and voice … to promote Best </a:t>
            </a:r>
            <a:r>
              <a:rPr lang="en-US" dirty="0" smtClean="0"/>
              <a:t>Buy.”</a:t>
            </a:r>
          </a:p>
          <a:p>
            <a:pPr algn="l"/>
            <a:endParaRPr lang="en-US" dirty="0" smtClean="0"/>
          </a:p>
          <a:p>
            <a:pPr marL="342900" indent="-342900" algn="l">
              <a:buFont typeface="Wingdings" pitchFamily="2" charset="2"/>
              <a:buChar char="v"/>
            </a:pPr>
            <a:r>
              <a:rPr lang="en-US" dirty="0" smtClean="0"/>
              <a:t> </a:t>
            </a:r>
            <a:r>
              <a:rPr lang="en-US" dirty="0"/>
              <a:t>“Best Buy’s portrayal of Mr. T as a fool thus has the likelihood of injuring Mr. T’s business reputation and of diluting the distinct quality of Mr. T’s professional persona.” </a:t>
            </a:r>
          </a:p>
          <a:p>
            <a:pPr marL="342900" indent="-342900" algn="l">
              <a:buFont typeface="Wingdings" pitchFamily="2" charset="2"/>
              <a:buChar char="v"/>
            </a:pPr>
            <a:endParaRPr lang="en-US" dirty="0"/>
          </a:p>
        </p:txBody>
      </p:sp>
      <p:sp>
        <p:nvSpPr>
          <p:cNvPr id="2" name="Title 1"/>
          <p:cNvSpPr>
            <a:spLocks noGrp="1"/>
          </p:cNvSpPr>
          <p:nvPr>
            <p:ph type="title"/>
          </p:nvPr>
        </p:nvSpPr>
        <p:spPr/>
        <p:txBody>
          <a:bodyPr/>
          <a:lstStyle/>
          <a:p>
            <a:r>
              <a:rPr lang="en-US" dirty="0" smtClean="0"/>
              <a:t>The case</a:t>
            </a:r>
            <a:endParaRPr lang="en-US" dirty="0"/>
          </a:p>
        </p:txBody>
      </p:sp>
      <p:pic>
        <p:nvPicPr>
          <p:cNvPr id="1026" name="Picture 2" descr="C:\Users\Mrs. Y. Olmos\AppData\Local\Microsoft\Windows\Temporary Internet Files\Content.IE5\9N6D493D\MM900283988[1].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457200"/>
            <a:ext cx="1496848" cy="175980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47366742"/>
      </p:ext>
    </p:extLst>
  </p:cSld>
  <p:clrMapOvr>
    <a:masterClrMapping/>
  </p:clrMapOvr>
  <mc:AlternateContent xmlns:mc="http://schemas.openxmlformats.org/markup-compatibility/2006">
    <mc:Choice xmlns:p14="http://schemas.microsoft.com/office/powerpoint/2010/main" xmlns="" Requires="p14">
      <p:transition spd="slow" p14:dur="2000">
        <p:sndAc>
          <p:stSnd>
            <p:snd r:embed="rId4" name="MS900070517[1].wav"/>
          </p:stSnd>
        </p:sndAc>
      </p:transition>
    </mc:Choice>
    <mc:Fallback>
      <p:transition spd="slow">
        <p:sndAc>
          <p:stSnd>
            <p:snd r:embed="rId2" name="MS900070517[1].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additive="base">
                                        <p:cTn id="14"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 calcmode="lin" valueType="num">
                                      <p:cBhvr additive="base">
                                        <p:cTn id="20"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 calcmode="lin" valueType="num">
                                      <p:cBhvr additive="base">
                                        <p:cTn id="26"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be the judge</a:t>
            </a:r>
            <a:endParaRPr lang="en-US" dirty="0"/>
          </a:p>
        </p:txBody>
      </p:sp>
      <p:sp>
        <p:nvSpPr>
          <p:cNvPr id="3" name="Rectangle 2"/>
          <p:cNvSpPr/>
          <p:nvPr/>
        </p:nvSpPr>
        <p:spPr>
          <a:xfrm>
            <a:off x="3124200" y="3209330"/>
            <a:ext cx="3060646" cy="923330"/>
          </a:xfrm>
          <a:prstGeom prst="rect">
            <a:avLst/>
          </a:prstGeom>
        </p:spPr>
        <p:txBody>
          <a:bodyPr wrap="none">
            <a:spAutoFit/>
          </a:bodyPr>
          <a:lstStyle/>
          <a:p>
            <a:r>
              <a:rPr lang="en-US" dirty="0" smtClean="0">
                <a:hlinkClick r:id="rId2"/>
              </a:rPr>
              <a:t>http://youtu.be/7LlqMgc11LM</a:t>
            </a:r>
            <a:endParaRPr lang="en-US" dirty="0" smtClean="0"/>
          </a:p>
          <a:p>
            <a:endParaRPr lang="en-US" dirty="0" smtClean="0"/>
          </a:p>
          <a:p>
            <a:endParaRPr lang="en-US" dirty="0"/>
          </a:p>
        </p:txBody>
      </p:sp>
    </p:spTree>
    <p:extLst>
      <p:ext uri="{BB962C8B-B14F-4D97-AF65-F5344CB8AC3E}">
        <p14:creationId xmlns:p14="http://schemas.microsoft.com/office/powerpoint/2010/main" xmlns="" val="3761291649"/>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itchFamily="2" charset="2"/>
              <a:buChar char="v"/>
            </a:pPr>
            <a:r>
              <a:rPr lang="en-US" dirty="0"/>
              <a:t>Was the scene altered to make Mr. T look like a </a:t>
            </a:r>
            <a:r>
              <a:rPr lang="en-US" dirty="0" smtClean="0"/>
              <a:t>fool in a malicious manner?</a:t>
            </a:r>
            <a:endParaRPr lang="en-US" dirty="0"/>
          </a:p>
          <a:p>
            <a:pPr marL="342900" indent="-342900" algn="l">
              <a:buFont typeface="Wingdings" pitchFamily="2" charset="2"/>
              <a:buChar char="v"/>
            </a:pPr>
            <a:r>
              <a:rPr lang="en-US" dirty="0"/>
              <a:t>Or was the scene meant to be light </a:t>
            </a:r>
            <a:r>
              <a:rPr lang="en-US" dirty="0" smtClean="0"/>
              <a:t>hearted?</a:t>
            </a:r>
          </a:p>
          <a:p>
            <a:pPr marL="342900" indent="-342900" algn="l">
              <a:buFont typeface="Wingdings" pitchFamily="2" charset="2"/>
              <a:buChar char="v"/>
            </a:pPr>
            <a:r>
              <a:rPr lang="en-US" dirty="0" smtClean="0"/>
              <a:t>If you were a leading electronics company would you presume that Mr. T is working for Best Buy?</a:t>
            </a:r>
            <a:endParaRPr lang="en-US" dirty="0"/>
          </a:p>
          <a:p>
            <a:pPr algn="l"/>
            <a:r>
              <a:rPr lang="en-US" dirty="0" smtClean="0"/>
              <a:t>			</a:t>
            </a:r>
            <a:r>
              <a:rPr lang="en-US" sz="2800" dirty="0" smtClean="0">
                <a:solidFill>
                  <a:srgbClr val="FF0000"/>
                </a:solidFill>
              </a:rPr>
              <a:t>The Big Question</a:t>
            </a:r>
          </a:p>
          <a:p>
            <a:pPr algn="l"/>
            <a:endParaRPr lang="en-US" sz="2800" dirty="0">
              <a:solidFill>
                <a:srgbClr val="FF0000"/>
              </a:solidFill>
            </a:endParaRPr>
          </a:p>
          <a:p>
            <a:pPr marL="342900" indent="-342900" algn="l">
              <a:buFont typeface="Wingdings" pitchFamily="2" charset="2"/>
              <a:buChar char="v"/>
            </a:pPr>
            <a:r>
              <a:rPr lang="en-US" sz="2800" dirty="0">
                <a:solidFill>
                  <a:srgbClr val="FF0000"/>
                </a:solidFill>
              </a:rPr>
              <a:t>Could this ruin any future endorsements that Mr. T could obtain</a:t>
            </a:r>
            <a:r>
              <a:rPr lang="en-US" sz="2800" dirty="0" smtClean="0">
                <a:solidFill>
                  <a:srgbClr val="FF0000"/>
                </a:solidFill>
              </a:rPr>
              <a:t>?</a:t>
            </a:r>
          </a:p>
          <a:p>
            <a:pPr algn="l"/>
            <a:endParaRPr lang="en-US" sz="2800" dirty="0">
              <a:solidFill>
                <a:srgbClr val="FF0000"/>
              </a:solidFill>
            </a:endParaRPr>
          </a:p>
          <a:p>
            <a:pPr algn="l"/>
            <a:endParaRPr lang="en-US" sz="2800" dirty="0"/>
          </a:p>
        </p:txBody>
      </p:sp>
      <p:sp>
        <p:nvSpPr>
          <p:cNvPr id="3" name="Title 2"/>
          <p:cNvSpPr>
            <a:spLocks noGrp="1"/>
          </p:cNvSpPr>
          <p:nvPr>
            <p:ph type="title"/>
          </p:nvPr>
        </p:nvSpPr>
        <p:spPr/>
        <p:txBody>
          <a:bodyPr/>
          <a:lstStyle/>
          <a:p>
            <a:r>
              <a:rPr lang="en-US" dirty="0" smtClean="0"/>
              <a:t>Think about it</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05403" y="5257800"/>
            <a:ext cx="1737359" cy="1447800"/>
          </a:xfrm>
          <a:prstGeom prst="rect">
            <a:avLst/>
          </a:prstGeom>
          <a:ln>
            <a:noFill/>
          </a:ln>
          <a:effectLst>
            <a:softEdge rad="112500"/>
          </a:effectLst>
        </p:spPr>
      </p:pic>
    </p:spTree>
    <p:extLst>
      <p:ext uri="{BB962C8B-B14F-4D97-AF65-F5344CB8AC3E}">
        <p14:creationId xmlns:p14="http://schemas.microsoft.com/office/powerpoint/2010/main" xmlns="" val="594963750"/>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 calcmode="lin" valueType="num">
                                      <p:cBhvr additive="base">
                                        <p:cTn id="18"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342900" indent="-342900" algn="l">
              <a:buFont typeface="Wingdings" pitchFamily="2" charset="2"/>
              <a:buChar char="v"/>
            </a:pPr>
            <a:r>
              <a:rPr lang="en-US" dirty="0" smtClean="0"/>
              <a:t>Mr. T is not the actual owner of the material that was altered.</a:t>
            </a:r>
          </a:p>
          <a:p>
            <a:pPr algn="l"/>
            <a:endParaRPr lang="en-US" dirty="0"/>
          </a:p>
          <a:p>
            <a:pPr marL="342900" indent="-342900" algn="l">
              <a:buFont typeface="Wingdings" pitchFamily="2" charset="2"/>
              <a:buChar char="v"/>
            </a:pPr>
            <a:r>
              <a:rPr lang="en-US" dirty="0" smtClean="0"/>
              <a:t>Mr</a:t>
            </a:r>
            <a:r>
              <a:rPr lang="en-US" dirty="0"/>
              <a:t>. T </a:t>
            </a:r>
            <a:r>
              <a:rPr lang="en-US" dirty="0" smtClean="0"/>
              <a:t>is in fact a </a:t>
            </a:r>
            <a:r>
              <a:rPr lang="en-US" dirty="0"/>
              <a:t>public </a:t>
            </a:r>
            <a:r>
              <a:rPr lang="en-US" dirty="0" smtClean="0"/>
              <a:t>figure, therefore…</a:t>
            </a:r>
            <a:endParaRPr lang="en-US" dirty="0"/>
          </a:p>
          <a:p>
            <a:pPr algn="l"/>
            <a:r>
              <a:rPr lang="en-US" dirty="0"/>
              <a:t>	- A public figure cannot base a lawsuit on incorrect harmful 	statements unless there is proof that the writer or publisher acted 	with actual malice (knowledge of falsity or reckless disregard for the 	truth). The burden of proof in defamation actions is 	higher in the 	case of a public figure</a:t>
            </a:r>
          </a:p>
          <a:p>
            <a:pPr algn="l"/>
            <a:endParaRPr lang="en-US" dirty="0"/>
          </a:p>
          <a:p>
            <a:endParaRPr lang="en-US" dirty="0"/>
          </a:p>
        </p:txBody>
      </p:sp>
      <p:sp>
        <p:nvSpPr>
          <p:cNvPr id="3" name="Title 2"/>
          <p:cNvSpPr>
            <a:spLocks noGrp="1"/>
          </p:cNvSpPr>
          <p:nvPr>
            <p:ph type="title"/>
          </p:nvPr>
        </p:nvSpPr>
        <p:spPr/>
        <p:txBody>
          <a:bodyPr/>
          <a:lstStyle/>
          <a:p>
            <a:r>
              <a:rPr lang="en-US" dirty="0" smtClean="0"/>
              <a:t>The facts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010400" y="4648200"/>
            <a:ext cx="1396031" cy="1905000"/>
          </a:xfrm>
          <a:prstGeom prst="rect">
            <a:avLst/>
          </a:prstGeom>
          <a:ln>
            <a:noFill/>
          </a:ln>
          <a:effectLst>
            <a:softEdge rad="112500"/>
          </a:effectLst>
        </p:spPr>
      </p:pic>
    </p:spTree>
    <p:extLst>
      <p:ext uri="{BB962C8B-B14F-4D97-AF65-F5344CB8AC3E}">
        <p14:creationId xmlns:p14="http://schemas.microsoft.com/office/powerpoint/2010/main" xmlns="" val="3418911626"/>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endParaRPr lang="en-US" sz="3600" dirty="0" smtClean="0"/>
          </a:p>
          <a:p>
            <a:endParaRPr lang="en-US" sz="3600" dirty="0"/>
          </a:p>
          <a:p>
            <a:r>
              <a:rPr lang="en-US" sz="3600" dirty="0" smtClean="0"/>
              <a:t>What do you think?</a:t>
            </a:r>
            <a:endParaRPr lang="en-US" sz="3600" dirty="0"/>
          </a:p>
        </p:txBody>
      </p:sp>
      <p:sp>
        <p:nvSpPr>
          <p:cNvPr id="3" name="Title 2"/>
          <p:cNvSpPr>
            <a:spLocks noGrp="1"/>
          </p:cNvSpPr>
          <p:nvPr>
            <p:ph type="title"/>
          </p:nvPr>
        </p:nvSpPr>
        <p:spPr/>
        <p:txBody>
          <a:bodyPr/>
          <a:lstStyle/>
          <a:p>
            <a:r>
              <a:rPr lang="en-US" dirty="0" smtClean="0"/>
              <a:t>The verdict</a:t>
            </a:r>
            <a:endParaRPr lang="en-US" dirty="0"/>
          </a:p>
        </p:txBody>
      </p:sp>
      <p:pic>
        <p:nvPicPr>
          <p:cNvPr id="1026" name="Picture 2" descr="C:\Users\Mrs. Y. Olmos\AppData\Local\Microsoft\Windows\Temporary Internet Files\Content.IE5\3UZR1QIR\MC900326900[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15257" y="4572000"/>
            <a:ext cx="913486" cy="9134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xmlns="" val="331879710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2000"/>
                                        <p:tgtEl>
                                          <p:spTgt spid="1026"/>
                                        </p:tgtEl>
                                      </p:cBhvr>
                                    </p:animEffect>
                                    <p:anim calcmode="lin" valueType="num">
                                      <p:cBhvr>
                                        <p:cTn id="15" dur="2000" fill="hold"/>
                                        <p:tgtEl>
                                          <p:spTgt spid="1026"/>
                                        </p:tgtEl>
                                        <p:attrNameLst>
                                          <p:attrName>ppt_w</p:attrName>
                                        </p:attrNameLst>
                                      </p:cBhvr>
                                      <p:tavLst>
                                        <p:tav tm="0" fmla="#ppt_w*sin(2.5*pi*$)">
                                          <p:val>
                                            <p:fltVal val="0"/>
                                          </p:val>
                                        </p:tav>
                                        <p:tav tm="100000">
                                          <p:val>
                                            <p:fltVal val="1"/>
                                          </p:val>
                                        </p:tav>
                                      </p:tavLst>
                                    </p:anim>
                                    <p:anim calcmode="lin" valueType="num">
                                      <p:cBhvr>
                                        <p:cTn id="16"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368</TotalTime>
  <Words>247</Words>
  <Application>Microsoft Office PowerPoint</Application>
  <PresentationFormat>On-screen Show (4:3)</PresentationFormat>
  <Paragraphs>40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BlackTie</vt:lpstr>
      <vt:lpstr>Marketing/advertising firm</vt:lpstr>
      <vt:lpstr>~No Pity for This Fool~</vt:lpstr>
      <vt:lpstr>Ask Yourself</vt:lpstr>
      <vt:lpstr>Ask yourself</vt:lpstr>
      <vt:lpstr>The case</vt:lpstr>
      <vt:lpstr>The case</vt:lpstr>
      <vt:lpstr>You be the judge</vt:lpstr>
      <vt:lpstr>Think about it</vt:lpstr>
      <vt:lpstr>The facts</vt:lpstr>
      <vt:lpstr>The verdict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Pity for This Fool</dc:title>
  <dc:creator>Mrs. Y. Olmos</dc:creator>
  <cp:lastModifiedBy>Robert</cp:lastModifiedBy>
  <cp:revision>29</cp:revision>
  <dcterms:created xsi:type="dcterms:W3CDTF">2011-11-26T20:31:20Z</dcterms:created>
  <dcterms:modified xsi:type="dcterms:W3CDTF">2013-11-11T16:27:52Z</dcterms:modified>
</cp:coreProperties>
</file>